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72" r:id="rId2"/>
  </p:sldMasterIdLst>
  <p:notesMasterIdLst>
    <p:notesMasterId r:id="rId9"/>
  </p:notesMasterIdLst>
  <p:handoutMasterIdLst>
    <p:handoutMasterId r:id="rId10"/>
  </p:handoutMasterIdLst>
  <p:sldIdLst>
    <p:sldId id="281" r:id="rId3"/>
    <p:sldId id="285" r:id="rId4"/>
    <p:sldId id="384" r:id="rId5"/>
    <p:sldId id="385" r:id="rId6"/>
    <p:sldId id="387" r:id="rId7"/>
    <p:sldId id="386" r:id="rId8"/>
  </p:sldIdLst>
  <p:sldSz cx="9144000" cy="6858000" type="screen4x3"/>
  <p:notesSz cx="6669088" cy="9928225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5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5">
          <p15:clr>
            <a:srgbClr val="A4A3A4"/>
          </p15:clr>
        </p15:guide>
        <p15:guide id="4" orient="horz" pos="4142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pos="295">
          <p15:clr>
            <a:srgbClr val="A4A3A4"/>
          </p15:clr>
        </p15:guide>
        <p15:guide id="8">
          <p15:clr>
            <a:srgbClr val="A4A3A4"/>
          </p15:clr>
        </p15:guide>
        <p15:guide id="9" pos="589">
          <p15:clr>
            <a:srgbClr val="A4A3A4"/>
          </p15:clr>
        </p15:guide>
        <p15:guide id="10" pos="5534">
          <p15:clr>
            <a:srgbClr val="A4A3A4"/>
          </p15:clr>
        </p15:guide>
        <p15:guide id="11" pos="5352">
          <p15:clr>
            <a:srgbClr val="A4A3A4"/>
          </p15:clr>
        </p15:guide>
        <p15:guide id="1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28" autoAdjust="0"/>
  </p:normalViewPr>
  <p:slideViewPr>
    <p:cSldViewPr>
      <p:cViewPr varScale="1">
        <p:scale>
          <a:sx n="110" d="100"/>
          <a:sy n="110" d="100"/>
        </p:scale>
        <p:origin x="1882" y="62"/>
      </p:cViewPr>
      <p:guideLst>
        <p:guide orient="horz" pos="295"/>
        <p:guide orient="horz"/>
        <p:guide orient="horz" pos="5"/>
        <p:guide orient="horz" pos="4142"/>
        <p:guide orient="horz" pos="799"/>
        <p:guide orient="horz" pos="3974"/>
        <p:guide pos="295"/>
        <p:guide/>
        <p:guide pos="589"/>
        <p:guide pos="5534"/>
        <p:guide pos="5352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774"/>
    </p:cViewPr>
  </p:sorter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3127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B0462BC8-6DA2-4F76-B3E6-1041DEA35A6C}" type="datetimeFigureOut">
              <a:rPr lang="de-DE"/>
              <a:pPr>
                <a:defRPr/>
              </a:pPr>
              <a:t>22.11.2017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C92E29-9B56-4C37-A5D5-0EE4C8E86C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636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5A4DCA-D8E3-4036-AC7E-A16E8C8D246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211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chwarz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 userDrawn="1"/>
        </p:nvSpPr>
        <p:spPr bwMode="auto">
          <a:xfrm>
            <a:off x="0" y="1268413"/>
            <a:ext cx="8785225" cy="5310187"/>
          </a:xfrm>
          <a:custGeom>
            <a:avLst/>
            <a:gdLst>
              <a:gd name="T0" fmla="*/ 0 w 691"/>
              <a:gd name="T1" fmla="*/ 0 h 418"/>
              <a:gd name="T2" fmla="*/ 2147483646 w 691"/>
              <a:gd name="T3" fmla="*/ 0 h 418"/>
              <a:gd name="T4" fmla="*/ 2147483646 w 691"/>
              <a:gd name="T5" fmla="*/ 2147483646 h 418"/>
              <a:gd name="T6" fmla="*/ 2147483646 w 691"/>
              <a:gd name="T7" fmla="*/ 2147483646 h 418"/>
              <a:gd name="T8" fmla="*/ 0 w 691"/>
              <a:gd name="T9" fmla="*/ 2147483646 h 418"/>
              <a:gd name="T10" fmla="*/ 0 w 691"/>
              <a:gd name="T11" fmla="*/ 0 h 4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6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0838"/>
            <a:ext cx="9366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 userDrawn="1"/>
        </p:nvSpPr>
        <p:spPr bwMode="auto">
          <a:xfrm>
            <a:off x="6084888" y="350838"/>
            <a:ext cx="16906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1100" b="1" dirty="0" smtClean="0"/>
              <a:t>Institut für</a:t>
            </a:r>
          </a:p>
          <a:p>
            <a:pPr algn="r">
              <a:defRPr/>
            </a:pPr>
            <a:r>
              <a:rPr lang="de-DE" sz="1100" b="1" dirty="0" smtClean="0"/>
              <a:t>Angewandte Mikroelektronik</a:t>
            </a:r>
          </a:p>
          <a:p>
            <a:pPr algn="r">
              <a:defRPr/>
            </a:pPr>
            <a:r>
              <a:rPr lang="de-DE" sz="1100" b="1" dirty="0" smtClean="0"/>
              <a:t>und Datentechnik</a:t>
            </a:r>
            <a:endParaRPr lang="de-DE" sz="1100" b="1" dirty="0"/>
          </a:p>
        </p:txBody>
      </p:sp>
      <p:sp>
        <p:nvSpPr>
          <p:cNvPr id="12" name="Titel 8"/>
          <p:cNvSpPr>
            <a:spLocks noGrp="1"/>
          </p:cNvSpPr>
          <p:nvPr>
            <p:ph type="ctrTitle"/>
          </p:nvPr>
        </p:nvSpPr>
        <p:spPr>
          <a:xfrm>
            <a:off x="2555776" y="1520789"/>
            <a:ext cx="3816424" cy="46805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Untertitel 9"/>
          <p:cNvSpPr>
            <a:spLocks noGrp="1"/>
          </p:cNvSpPr>
          <p:nvPr>
            <p:ph type="subTitle" idx="1"/>
          </p:nvPr>
        </p:nvSpPr>
        <p:spPr>
          <a:xfrm>
            <a:off x="2555776" y="2061505"/>
            <a:ext cx="4932548" cy="669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r>
              <a:rPr lang="de-DE" dirty="0" smtClean="0"/>
              <a:t>Prof. Dr.-Ing. Dirk Timmermann</a:t>
            </a:r>
          </a:p>
          <a:p>
            <a:r>
              <a:rPr lang="de-DE" dirty="0" smtClean="0"/>
              <a:t>3 SWS Vorlesung, 2 SWS Seminar, 6 LP</a:t>
            </a:r>
            <a:endParaRPr lang="de-DE" dirty="0"/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94EC-F958-42F7-BFB2-DF89CFE0DACB}" type="datetime1">
              <a:rPr lang="de-DE"/>
              <a:pPr>
                <a:defRPr/>
              </a:pPr>
              <a:t>22.11.2017</a:t>
            </a:fld>
            <a:endParaRPr lang="de-DE" dirty="0"/>
          </a:p>
        </p:txBody>
      </p:sp>
      <p:sp>
        <p:nvSpPr>
          <p:cNvPr id="9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tabLst/>
              <a:defRPr b="1"/>
            </a:lvl1pPr>
          </a:lstStyle>
          <a:p>
            <a:pPr>
              <a:defRPr/>
            </a:pPr>
            <a:r>
              <a:rPr lang="de-DE"/>
              <a:t>©  2013  UNIVERSITÄT ROSTOCK  | Fakultät für Informatik und Elektrotechnik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97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0838"/>
            <a:ext cx="9366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 userDrawn="1"/>
        </p:nvSpPr>
        <p:spPr bwMode="auto">
          <a:xfrm>
            <a:off x="6084888" y="350838"/>
            <a:ext cx="16906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1100" b="1" dirty="0" smtClean="0"/>
              <a:t>Institut für</a:t>
            </a:r>
          </a:p>
          <a:p>
            <a:pPr algn="r">
              <a:defRPr/>
            </a:pPr>
            <a:r>
              <a:rPr lang="de-DE" sz="1100" b="1" dirty="0" smtClean="0"/>
              <a:t>Angewandte Mikroelektronik</a:t>
            </a:r>
          </a:p>
          <a:p>
            <a:pPr algn="r">
              <a:defRPr/>
            </a:pPr>
            <a:r>
              <a:rPr lang="de-DE" sz="1100" b="1" dirty="0" smtClean="0"/>
              <a:t>und Datentechnik</a:t>
            </a:r>
            <a:endParaRPr lang="de-DE" sz="11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118227" cy="3873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664804"/>
            <a:ext cx="8118227" cy="48965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E57F-BFD1-4DF9-B25B-AFA7C26D81DB}" type="datetime1">
              <a:rPr lang="de-DE"/>
              <a:pPr>
                <a:defRPr/>
              </a:pPr>
              <a:t>22.11.2017</a:t>
            </a:fld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D98B-505D-4C4F-8806-B94B66C00A2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tabLst>
                <a:tab pos="896938" algn="l"/>
              </a:tabLst>
              <a:defRPr b="1"/>
            </a:lvl1pPr>
          </a:lstStyle>
          <a:p>
            <a:pPr>
              <a:defRPr/>
            </a:pPr>
            <a:r>
              <a:rPr lang="de-DE"/>
              <a:t>©  2013  UNIVERSITÄT ROSTOCK  | Fakultät für Informatik und Elektrotechnik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36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0838"/>
            <a:ext cx="9366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 userDrawn="1"/>
        </p:nvSpPr>
        <p:spPr bwMode="auto">
          <a:xfrm>
            <a:off x="6084888" y="350838"/>
            <a:ext cx="16906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1100" b="1" dirty="0" smtClean="0"/>
              <a:t>Institut für</a:t>
            </a:r>
          </a:p>
          <a:p>
            <a:pPr algn="r">
              <a:defRPr/>
            </a:pPr>
            <a:r>
              <a:rPr lang="de-DE" sz="1100" b="1" dirty="0" smtClean="0"/>
              <a:t>Angewandte Mikroelektronik</a:t>
            </a:r>
          </a:p>
          <a:p>
            <a:pPr algn="r">
              <a:defRPr/>
            </a:pPr>
            <a:r>
              <a:rPr lang="de-DE" sz="1100" b="1" dirty="0" smtClean="0"/>
              <a:t>und Datentechnik</a:t>
            </a:r>
            <a:endParaRPr lang="de-DE" sz="11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039" y="1808163"/>
            <a:ext cx="4951430" cy="35082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4986354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>
          <a:xfrm>
            <a:off x="935038" y="2443149"/>
            <a:ext cx="4986354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5922981" y="1493811"/>
            <a:ext cx="2862244" cy="4746690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9E6D-8329-40F1-B831-FF44016EDFB1}" type="datetime1">
              <a:rPr lang="de-DE"/>
              <a:pPr>
                <a:defRPr/>
              </a:pPr>
              <a:t>22.11.2017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8ADB-A9F0-4BB9-AFC4-3B40C56BEF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tabLst/>
              <a:defRPr b="1"/>
            </a:lvl1pPr>
          </a:lstStyle>
          <a:p>
            <a:pPr>
              <a:defRPr/>
            </a:pPr>
            <a:r>
              <a:rPr lang="de-DE"/>
              <a:t>©  2013  UNIVERSITÄT ROSTOCK  | Fakultät für Informatik und Elektrotechnik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81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 Universit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0838"/>
            <a:ext cx="9366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 txBox="1">
            <a:spLocks/>
          </p:cNvSpPr>
          <p:nvPr userDrawn="1"/>
        </p:nvSpPr>
        <p:spPr bwMode="auto">
          <a:xfrm>
            <a:off x="6084888" y="350838"/>
            <a:ext cx="16906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1100" b="1" dirty="0" smtClean="0"/>
              <a:t>Institut für</a:t>
            </a:r>
          </a:p>
          <a:p>
            <a:pPr algn="r">
              <a:defRPr/>
            </a:pPr>
            <a:r>
              <a:rPr lang="de-DE" sz="1100" b="1" dirty="0" smtClean="0"/>
              <a:t>Angewandte Mikroelektronik</a:t>
            </a:r>
          </a:p>
          <a:p>
            <a:pPr algn="r">
              <a:defRPr/>
            </a:pPr>
            <a:r>
              <a:rPr lang="de-DE" sz="1100" b="1" dirty="0" smtClean="0"/>
              <a:t>und Datentechnik</a:t>
            </a:r>
            <a:endParaRPr lang="de-DE" sz="11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038" y="1808163"/>
            <a:ext cx="5207021" cy="41590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5040000" cy="1424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3"/>
          </p:nvPr>
        </p:nvSpPr>
        <p:spPr>
          <a:xfrm>
            <a:off x="935038" y="2443149"/>
            <a:ext cx="5040000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6726267" y="2004993"/>
            <a:ext cx="2205009" cy="1497033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6215085" y="3538540"/>
            <a:ext cx="1643085" cy="2765424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935037" y="4268799"/>
            <a:ext cx="5040000" cy="203516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6"/>
          </p:nvPr>
        </p:nvSpPr>
        <p:spPr>
          <a:xfrm>
            <a:off x="468313" y="6569075"/>
            <a:ext cx="671512" cy="2889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47F5653-7503-484F-8082-CD8112F9FD2A}" type="datetime1">
              <a:rPr lang="de-DE"/>
              <a:pPr>
                <a:defRPr/>
              </a:pPr>
              <a:t>22.11.2017</a:t>
            </a:fld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tabLst/>
              <a:defRPr b="1"/>
            </a:lvl1pPr>
          </a:lstStyle>
          <a:p>
            <a:pPr>
              <a:defRPr/>
            </a:pPr>
            <a:r>
              <a:rPr lang="de-DE"/>
              <a:t>©  2013  UNIVERSITÄT ROSTOCK  | Fakultät für Informatik und Elektrotechnik</a:t>
            </a:r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D512-F779-43DA-89F4-A4B542B0AF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931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367645" y="2888940"/>
            <a:ext cx="6408712" cy="1764196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 i="0"/>
            </a:lvl1pPr>
          </a:lstStyle>
          <a:p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6F367-E0E9-43EA-BE4C-26FA80A1EA44}" type="datetime1">
              <a:rPr lang="de-DE"/>
              <a:pPr>
                <a:defRPr/>
              </a:pPr>
              <a:t>22.11.2017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2013  UNIVERSITÄT ROSTOCK  | Fakultät für Informatik und Elektrotechnik</a:t>
            </a:r>
            <a:endParaRPr lang="de-DE" b="1" dirty="0"/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A68C-2C12-46A7-8869-D6AC3CD6844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52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3"/>
          <p:cNvSpPr>
            <a:spLocks noGrp="1"/>
          </p:cNvSpPr>
          <p:nvPr>
            <p:ph type="body" sz="half" idx="13"/>
          </p:nvPr>
        </p:nvSpPr>
        <p:spPr>
          <a:xfrm>
            <a:off x="468313" y="800708"/>
            <a:ext cx="8316912" cy="5760640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Font typeface="Arial Narrow" pitchFamily="34" charset="0"/>
              <a:buChar char="●"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2pPr>
            <a:lvl3pPr marL="1200150" indent="-285750"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657350" indent="-285750">
              <a:buFont typeface="Symbol" pitchFamily="18" charset="2"/>
              <a:buChar char="-"/>
              <a:defRPr sz="1600">
                <a:latin typeface="Arial" pitchFamily="34" charset="0"/>
                <a:cs typeface="Arial" pitchFamily="34" charset="0"/>
              </a:defRPr>
            </a:lvl4pPr>
            <a:lvl5pPr marL="2114550" indent="-285750">
              <a:buFont typeface="Wingdings" pitchFamily="2" charset="2"/>
              <a:buChar char="v"/>
              <a:defRPr sz="1600">
                <a:latin typeface="Arial" pitchFamily="34" charset="0"/>
                <a:cs typeface="Arial" pitchFamily="34" charset="0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F705-9529-4557-A9B0-D2750D2B907A}" type="datetime1">
              <a:rPr lang="de-DE"/>
              <a:pPr>
                <a:defRPr/>
              </a:pPr>
              <a:t>22.11.2017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AD49-FF1D-4B90-85E1-35F06A0370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2013  UNIVERSITÄT ROSTOCK  | Fakultät für Informatik und Elektrotechnik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85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575425"/>
            <a:ext cx="8785225" cy="287338"/>
          </a:xfrm>
          <a:prstGeom prst="rect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822450"/>
            <a:ext cx="75787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75425"/>
            <a:ext cx="671512" cy="28257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hangingPunct="1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454A55E-CFF7-471D-B6F3-8A4698F38BB7}" type="datetime1">
              <a:rPr lang="de-DE"/>
              <a:pPr>
                <a:defRPr/>
              </a:pPr>
              <a:t>22.11.2017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139825" y="6569075"/>
            <a:ext cx="7192963" cy="2889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519113" indent="-519113" algn="l" eaLnBrk="1" hangingPunct="1">
              <a:tabLst>
                <a:tab pos="1169988" algn="l"/>
              </a:tabLst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©  2013  UNIVERSITÄT ROSTOCK  | Fakultät für Informatik und Elektrotechnik</a:t>
            </a:r>
            <a:endParaRPr lang="de-DE" b="1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32788" y="6569075"/>
            <a:ext cx="452437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141D677-198D-4F23-A85D-9B884B93B3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1" name="Freeform 10"/>
          <p:cNvSpPr>
            <a:spLocks/>
          </p:cNvSpPr>
          <p:nvPr/>
        </p:nvSpPr>
        <p:spPr bwMode="auto">
          <a:xfrm>
            <a:off x="0" y="1268413"/>
            <a:ext cx="8785225" cy="5310187"/>
          </a:xfrm>
          <a:custGeom>
            <a:avLst/>
            <a:gdLst>
              <a:gd name="T0" fmla="*/ 0 w 691"/>
              <a:gd name="T1" fmla="*/ 0 h 418"/>
              <a:gd name="T2" fmla="*/ 2147483646 w 691"/>
              <a:gd name="T3" fmla="*/ 0 h 418"/>
              <a:gd name="T4" fmla="*/ 2147483646 w 691"/>
              <a:gd name="T5" fmla="*/ 2147483646 h 418"/>
              <a:gd name="T6" fmla="*/ 2147483646 w 691"/>
              <a:gd name="T7" fmla="*/ 2147483646 h 418"/>
              <a:gd name="T8" fmla="*/ 0 w 691"/>
              <a:gd name="T9" fmla="*/ 2147483646 h 418"/>
              <a:gd name="T10" fmla="*/ 0 w 691"/>
              <a:gd name="T11" fmla="*/ 0 h 4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Grafik 8" descr="UNI-Logo_Siegel_4c_89mm_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5438"/>
            <a:ext cx="320357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0838"/>
            <a:ext cx="9366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 bwMode="auto">
          <a:xfrm>
            <a:off x="6084888" y="350838"/>
            <a:ext cx="16906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1100" b="1" dirty="0" smtClean="0"/>
              <a:t>Institut für</a:t>
            </a:r>
          </a:p>
          <a:p>
            <a:pPr algn="r">
              <a:defRPr/>
            </a:pPr>
            <a:r>
              <a:rPr lang="de-DE" sz="1100" b="1" dirty="0" smtClean="0"/>
              <a:t>Angewandte Mikroelektronik</a:t>
            </a:r>
          </a:p>
          <a:p>
            <a:pPr algn="r">
              <a:defRPr/>
            </a:pPr>
            <a:r>
              <a:rPr lang="de-DE" sz="1100" b="1" dirty="0" smtClean="0"/>
              <a:t>und Datentechnik</a:t>
            </a:r>
            <a:endParaRPr lang="de-DE" sz="11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699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575425"/>
            <a:ext cx="8785225" cy="287338"/>
          </a:xfrm>
          <a:prstGeom prst="rect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3169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smtClean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463550" y="6583363"/>
            <a:ext cx="693738" cy="266700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 eaLnBrk="1" hangingPunct="1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94ECC6C-0911-4914-8CEF-DED0446369A1}" type="datetime1">
              <a:rPr lang="de-DE"/>
              <a:pPr>
                <a:defRPr/>
              </a:pPr>
              <a:t>22.11.2017</a:t>
            </a:fld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96275" y="6583363"/>
            <a:ext cx="488950" cy="266700"/>
          </a:xfrm>
          <a:prstGeom prst="rect">
            <a:avLst/>
          </a:prstGeom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4B401613-BE6B-481D-817A-BB55539A17C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57288" y="6583363"/>
            <a:ext cx="4746625" cy="266700"/>
          </a:xfrm>
          <a:prstGeom prst="rect">
            <a:avLst/>
          </a:prstGeom>
        </p:spPr>
        <p:txBody>
          <a:bodyPr vert="horz" lIns="0" tIns="46800" rIns="0" bIns="45720" rtlCol="0" anchor="t" anchorCtr="0"/>
          <a:lstStyle>
            <a:lvl1pPr marL="519113" indent="-519113" algn="l" eaLnBrk="1" hangingPunct="1">
              <a:defRPr sz="8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©  2013  UNIVERSITÄT ROSTOCK  | Fakultät für Informatik und Elektrotechnik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2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8"/>
          <p:cNvSpPr>
            <a:spLocks noGrp="1"/>
          </p:cNvSpPr>
          <p:nvPr>
            <p:ph type="title"/>
          </p:nvPr>
        </p:nvSpPr>
        <p:spPr>
          <a:xfrm>
            <a:off x="1008063" y="3321050"/>
            <a:ext cx="7200900" cy="3095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b="1" dirty="0" smtClean="0"/>
              <a:t/>
            </a:r>
            <a:br>
              <a:rPr lang="de-DE" altLang="de-DE" b="1" dirty="0" smtClean="0"/>
            </a:br>
            <a:r>
              <a:rPr lang="de-DE" altLang="de-DE" b="1" dirty="0" smtClean="0"/>
              <a:t/>
            </a:r>
            <a:br>
              <a:rPr lang="de-DE" altLang="de-DE" b="1" dirty="0" smtClean="0"/>
            </a:br>
            <a:r>
              <a:rPr lang="de-DE" altLang="de-DE" sz="2000" dirty="0" smtClean="0"/>
              <a:t>Course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contest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err="1" smtClean="0">
                <a:solidFill>
                  <a:srgbClr val="FF0000"/>
                </a:solidFill>
              </a:rPr>
              <a:t>Full</a:t>
            </a:r>
            <a:r>
              <a:rPr lang="de-DE" altLang="de-DE" sz="2000" dirty="0" smtClean="0">
                <a:solidFill>
                  <a:srgbClr val="FF0000"/>
                </a:solidFill>
              </a:rPr>
              <a:t> Name</a:t>
            </a:r>
            <a:r>
              <a:rPr lang="en-US" altLang="de-DE" sz="2000" dirty="0" smtClean="0"/>
              <a:t/>
            </a:r>
            <a:br>
              <a:rPr lang="en-US" altLang="de-DE" sz="2000" dirty="0" smtClean="0"/>
            </a:br>
            <a:r>
              <a:rPr lang="en-US" altLang="de-DE" sz="2000" dirty="0" smtClean="0"/>
              <a:t/>
            </a:r>
            <a:br>
              <a:rPr lang="en-US" altLang="de-DE" sz="2000" dirty="0" smtClean="0"/>
            </a:br>
            <a:r>
              <a:rPr lang="de-DE" altLang="de-DE" sz="2000" b="1" dirty="0" smtClean="0"/>
              <a:t/>
            </a:r>
            <a:br>
              <a:rPr lang="de-DE" altLang="de-DE" sz="2000" b="1" dirty="0" smtClean="0"/>
            </a:br>
            <a:r>
              <a:rPr lang="de-DE" altLang="de-DE" sz="2000" b="1" dirty="0" smtClean="0"/>
              <a:t/>
            </a:r>
            <a:br>
              <a:rPr lang="de-DE" altLang="de-DE" sz="2000" b="1" dirty="0" smtClean="0"/>
            </a:br>
            <a:r>
              <a:rPr lang="de-DE" altLang="de-DE" sz="2000" b="1" dirty="0" smtClean="0"/>
              <a:t/>
            </a:r>
            <a:br>
              <a:rPr lang="de-DE" altLang="de-DE" sz="2000" b="1" dirty="0" smtClean="0"/>
            </a:br>
            <a:endParaRPr lang="de-DE" altLang="de-DE" sz="2000" b="1" dirty="0" smtClean="0"/>
          </a:p>
        </p:txBody>
      </p:sp>
      <p:sp>
        <p:nvSpPr>
          <p:cNvPr id="3" name="Titel 8"/>
          <p:cNvSpPr txBox="1">
            <a:spLocks/>
          </p:cNvSpPr>
          <p:nvPr/>
        </p:nvSpPr>
        <p:spPr bwMode="auto">
          <a:xfrm>
            <a:off x="647700" y="2565400"/>
            <a:ext cx="7848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de-DE" sz="2800" b="1" kern="0" dirty="0" err="1"/>
              <a:t>Advanced</a:t>
            </a:r>
            <a:r>
              <a:rPr lang="de-DE" sz="2800" b="1" kern="0" dirty="0"/>
              <a:t> VLSI Design</a:t>
            </a:r>
            <a:br>
              <a:rPr lang="de-DE" sz="2800" b="1" kern="0" dirty="0"/>
            </a:br>
            <a:r>
              <a:rPr lang="de-DE" sz="2800" b="1" kern="0" dirty="0"/>
              <a:t>(Module 24151)</a:t>
            </a:r>
            <a:endParaRPr lang="de-DE" sz="1800" b="1" kern="0" dirty="0"/>
          </a:p>
        </p:txBody>
      </p:sp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37A0199-BE00-4A5B-8D65-3BC111BF3E85}" type="datetime1"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22.11.2017</a:t>
            </a:fld>
            <a:endParaRPr lang="de-DE" altLang="de-DE" sz="80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519113" indent="-519113">
              <a:tabLst>
                <a:tab pos="1169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1169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1169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1169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1169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de-DE" altLang="de-DE" sz="800" b="1" smtClean="0">
                <a:solidFill>
                  <a:srgbClr val="FFFFFF"/>
                </a:solidFill>
                <a:latin typeface="Verdana" panose="020B0604030504040204" pitchFamily="34" charset="0"/>
              </a:rPr>
              <a:t>©  2013  UNIVERSITÄT ROSTOCK  | Fakultät für Informatik und Elektrotechnik</a:t>
            </a:r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CD76A67-F5BC-47EC-AECF-EBF685E95F7A}" type="slidenum"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1</a:t>
            </a:fld>
            <a:endParaRPr lang="de-DE" altLang="de-DE" sz="80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395288" y="1312863"/>
            <a:ext cx="8118475" cy="387350"/>
          </a:xfrm>
        </p:spPr>
        <p:txBody>
          <a:bodyPr/>
          <a:lstStyle/>
          <a:p>
            <a:r>
              <a:rPr lang="en-US" altLang="de-DE" smtClean="0"/>
              <a:t>Aim of the course</a:t>
            </a:r>
            <a:endParaRPr lang="de-DE" altLang="de-DE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395288" y="1700213"/>
            <a:ext cx="8118475" cy="48609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dirty="0" smtClean="0"/>
          </a:p>
          <a:p>
            <a:pPr>
              <a:defRPr/>
            </a:pPr>
            <a:r>
              <a:rPr lang="en-US" altLang="de-DE" b="1" dirty="0">
                <a:latin typeface="+mn-lt"/>
              </a:rPr>
              <a:t>Developing skills to design VLSI systems</a:t>
            </a:r>
          </a:p>
          <a:p>
            <a:pPr marL="800100" lvl="1" indent="-342900">
              <a:buClr>
                <a:srgbClr val="004A99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2000" dirty="0"/>
              <a:t>Design and simulation of VHDL</a:t>
            </a:r>
          </a:p>
          <a:p>
            <a:pPr marL="800100" lvl="1" indent="-342900">
              <a:buClr>
                <a:srgbClr val="004A99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2000" dirty="0"/>
              <a:t>Synthesis for FPGA and ASIC</a:t>
            </a:r>
          </a:p>
          <a:p>
            <a:pPr marL="800100" lvl="1" indent="-342900">
              <a:buClr>
                <a:srgbClr val="004A99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2000" dirty="0"/>
              <a:t>Layout of a final </a:t>
            </a:r>
            <a:r>
              <a:rPr lang="en-US" altLang="de-DE" sz="2000" dirty="0" smtClean="0"/>
              <a:t>chip</a:t>
            </a:r>
          </a:p>
          <a:p>
            <a:pPr marL="0" lvl="1">
              <a:defRPr/>
            </a:pPr>
            <a:r>
              <a:rPr lang="en-US" altLang="de-DE" sz="2000" b="1" dirty="0" smtClean="0"/>
              <a:t>Developing </a:t>
            </a:r>
            <a:r>
              <a:rPr lang="en-US" altLang="de-DE" sz="2000" b="1" dirty="0"/>
              <a:t>s</a:t>
            </a:r>
            <a:r>
              <a:rPr lang="en-US" altLang="de-DE" sz="2000" b="1" dirty="0" smtClean="0"/>
              <a:t>oft skills</a:t>
            </a:r>
          </a:p>
          <a:p>
            <a:pPr marL="800100" lvl="1" indent="-342900">
              <a:buClr>
                <a:srgbClr val="004A99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2000" dirty="0" smtClean="0"/>
              <a:t>Team </a:t>
            </a:r>
            <a:r>
              <a:rPr lang="en-US" altLang="de-DE" sz="2000" dirty="0"/>
              <a:t>work</a:t>
            </a:r>
          </a:p>
          <a:p>
            <a:pPr marL="800100" lvl="1" indent="-342900">
              <a:buClr>
                <a:srgbClr val="004A99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2000" dirty="0"/>
              <a:t>Presenting your work and ideas</a:t>
            </a:r>
          </a:p>
          <a:p>
            <a:pPr>
              <a:defRPr/>
            </a:pPr>
            <a:endParaRPr lang="en-US" altLang="de-DE" dirty="0" smtClean="0">
              <a:latin typeface="+mn-lt"/>
            </a:endParaRPr>
          </a:p>
          <a:p>
            <a:pPr>
              <a:tabLst>
                <a:tab pos="449263" algn="l"/>
              </a:tabLst>
              <a:defRPr/>
            </a:pPr>
            <a:r>
              <a:rPr lang="en-US" altLang="de-DE" b="1" dirty="0">
                <a:latin typeface="+mn-lt"/>
              </a:rPr>
              <a:t>	</a:t>
            </a:r>
            <a:r>
              <a:rPr lang="en-US" altLang="de-DE" dirty="0">
                <a:latin typeface="+mn-lt"/>
              </a:rPr>
              <a:t>Motivation:   </a:t>
            </a:r>
            <a:r>
              <a:rPr lang="en-US" altLang="de-DE" b="1" dirty="0">
                <a:latin typeface="+mn-lt"/>
              </a:rPr>
              <a:t>Best results will be awarded</a:t>
            </a:r>
            <a:endParaRPr lang="en-US" altLang="de-DE" dirty="0">
              <a:latin typeface="+mn-lt"/>
            </a:endParaRPr>
          </a:p>
          <a:p>
            <a:pPr marL="381000" indent="-381000">
              <a:buFont typeface="Wingdings 3" pitchFamily="18" charset="2"/>
              <a:buChar char="â"/>
              <a:defRPr/>
            </a:pPr>
            <a:endParaRPr lang="en-US" altLang="de-DE" dirty="0"/>
          </a:p>
        </p:txBody>
      </p:sp>
      <p:sp>
        <p:nvSpPr>
          <p:cNvPr id="10244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CEF380A-5CBE-40B5-9B68-05D87D0668AE}" type="datetime1"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22.11.2017</a:t>
            </a:fld>
            <a:endParaRPr lang="de-DE" altLang="de-DE" sz="80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024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64A2DDB-C490-4CBA-B857-A0910D66A468}" type="slidenum"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2</a:t>
            </a:fld>
            <a:endParaRPr lang="de-DE" altLang="de-DE" sz="80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0246" name="Fußzeilenplatzhalt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519113" indent="-519113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t>©  2013  UNIVERSITÄT ROSTOCK  | Fakultät für Informatik und Elektrotechnik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395288" y="1312863"/>
            <a:ext cx="8118475" cy="387350"/>
          </a:xfrm>
        </p:spPr>
        <p:txBody>
          <a:bodyPr/>
          <a:lstStyle/>
          <a:p>
            <a:r>
              <a:rPr lang="en-US" altLang="de-DE" dirty="0" smtClean="0"/>
              <a:t>Facts to </a:t>
            </a:r>
            <a:r>
              <a:rPr lang="en-US" altLang="de-DE" dirty="0" smtClean="0"/>
              <a:t>present 1/3</a:t>
            </a:r>
            <a:endParaRPr lang="de-DE" alt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395288" y="1700213"/>
            <a:ext cx="8118475" cy="48609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dirty="0" smtClean="0"/>
          </a:p>
          <a:p>
            <a:pPr marL="381000" indent="-381000">
              <a:defRPr/>
            </a:pPr>
            <a:r>
              <a:rPr lang="en-US" altLang="de-DE" b="1" dirty="0"/>
              <a:t>Design and architecture:</a:t>
            </a:r>
          </a:p>
          <a:p>
            <a:pPr marL="381000" indent="-381000">
              <a:defRPr/>
            </a:pPr>
            <a:endParaRPr lang="en-US" altLang="de-DE" dirty="0"/>
          </a:p>
          <a:p>
            <a:pPr marL="381000" indent="-381000">
              <a:defRPr/>
            </a:pPr>
            <a:r>
              <a:rPr lang="en-US" altLang="de-DE" dirty="0"/>
              <a:t>Figures to be given to describe your transformation design:</a:t>
            </a:r>
          </a:p>
          <a:p>
            <a:pPr marL="381000" indent="-381000">
              <a:buFontTx/>
              <a:buChar char="•"/>
              <a:defRPr/>
            </a:pPr>
            <a:r>
              <a:rPr lang="en-US" altLang="de-DE" dirty="0"/>
              <a:t>Chosen adders, multipliers</a:t>
            </a:r>
          </a:p>
          <a:p>
            <a:pPr marL="381000" indent="-381000">
              <a:buFontTx/>
              <a:buChar char="•"/>
              <a:defRPr/>
            </a:pPr>
            <a:r>
              <a:rPr lang="en-US" altLang="de-DE" dirty="0"/>
              <a:t>Algorithmic/</a:t>
            </a:r>
            <a:r>
              <a:rPr lang="en-US" altLang="de-DE" dirty="0" err="1"/>
              <a:t>architectual</a:t>
            </a:r>
            <a:r>
              <a:rPr lang="en-US" altLang="de-DE" dirty="0"/>
              <a:t>/component enhancements</a:t>
            </a:r>
          </a:p>
          <a:p>
            <a:pPr marL="381000" indent="-381000">
              <a:buFontTx/>
              <a:buChar char="•"/>
              <a:defRPr/>
            </a:pPr>
            <a:endParaRPr lang="en-US" altLang="de-DE" dirty="0"/>
          </a:p>
          <a:p>
            <a:pPr marL="381000" indent="-381000">
              <a:buFontTx/>
              <a:buChar char="•"/>
              <a:defRPr/>
            </a:pPr>
            <a:r>
              <a:rPr lang="en-US" altLang="de-DE" dirty="0"/>
              <a:t>Optimizations </a:t>
            </a:r>
            <a:endParaRPr lang="en-US" altLang="de-DE" dirty="0" smtClean="0"/>
          </a:p>
          <a:p>
            <a:pPr marL="838200" lvl="1" indent="-381000">
              <a:buFontTx/>
              <a:buChar char="•"/>
              <a:defRPr/>
            </a:pPr>
            <a:r>
              <a:rPr lang="en-US" altLang="de-DE" dirty="0"/>
              <a:t>E</a:t>
            </a:r>
            <a:r>
              <a:rPr lang="en-US" altLang="de-DE" dirty="0" smtClean="0"/>
              <a:t>xplain </a:t>
            </a:r>
            <a:r>
              <a:rPr lang="en-US" altLang="de-DE" b="1" dirty="0"/>
              <a:t>WHY </a:t>
            </a:r>
            <a:r>
              <a:rPr lang="en-US" altLang="de-DE" dirty="0"/>
              <a:t>they were </a:t>
            </a:r>
            <a:r>
              <a:rPr lang="en-US" altLang="de-DE" dirty="0" smtClean="0"/>
              <a:t>chosen!</a:t>
            </a:r>
          </a:p>
          <a:p>
            <a:pPr marL="838200" lvl="1" indent="-381000">
              <a:buFontTx/>
              <a:buChar char="•"/>
              <a:defRPr/>
            </a:pPr>
            <a:r>
              <a:rPr lang="en-US" altLang="de-DE" dirty="0" smtClean="0"/>
              <a:t>Explain </a:t>
            </a:r>
            <a:r>
              <a:rPr lang="en-US" altLang="de-DE" b="1" dirty="0" smtClean="0"/>
              <a:t>WHY</a:t>
            </a:r>
            <a:r>
              <a:rPr lang="en-US" altLang="de-DE" dirty="0" smtClean="0"/>
              <a:t> something you tried did not work well (we want you to understand and analyze!)</a:t>
            </a:r>
          </a:p>
          <a:p>
            <a:pPr marL="838200" lvl="1" indent="-381000">
              <a:buFontTx/>
              <a:buChar char="•"/>
              <a:defRPr/>
            </a:pPr>
            <a:r>
              <a:rPr lang="en-US" altLang="de-DE" dirty="0" smtClean="0"/>
              <a:t>Pure try and error is a </a:t>
            </a:r>
            <a:r>
              <a:rPr lang="en-US" altLang="de-DE" dirty="0"/>
              <a:t>bad </a:t>
            </a:r>
            <a:r>
              <a:rPr lang="en-US" altLang="de-DE" dirty="0" smtClean="0"/>
              <a:t>explanation!</a:t>
            </a:r>
            <a:endParaRPr lang="en-US" altLang="de-DE" dirty="0"/>
          </a:p>
          <a:p>
            <a:pPr marL="381000" indent="-381000">
              <a:buFontTx/>
              <a:buChar char="•"/>
              <a:defRPr/>
            </a:pPr>
            <a:endParaRPr lang="en-US" altLang="de-DE" dirty="0" smtClean="0"/>
          </a:p>
          <a:p>
            <a:pPr marL="381000" indent="-381000">
              <a:buFontTx/>
              <a:buChar char="•"/>
              <a:defRPr/>
            </a:pPr>
            <a:r>
              <a:rPr lang="en-US" altLang="de-DE" dirty="0" smtClean="0"/>
              <a:t>What </a:t>
            </a:r>
            <a:r>
              <a:rPr lang="en-US" altLang="de-DE" dirty="0"/>
              <a:t>did you expect?</a:t>
            </a:r>
          </a:p>
          <a:p>
            <a:pPr marL="381000" indent="-381000">
              <a:buFontTx/>
              <a:buChar char="•"/>
              <a:defRPr/>
            </a:pPr>
            <a:r>
              <a:rPr lang="en-US" altLang="de-DE" dirty="0"/>
              <a:t>What does theory promise</a:t>
            </a:r>
            <a:r>
              <a:rPr lang="en-US" altLang="de-DE" dirty="0" smtClean="0"/>
              <a:t>?</a:t>
            </a:r>
            <a:endParaRPr lang="en-US" altLang="de-DE" dirty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EDB578E-3CAB-45CE-8B49-F404FB6443E1}" type="datetime1"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22.11.2017</a:t>
            </a:fld>
            <a:endParaRPr lang="de-DE" altLang="de-DE" sz="80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1269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FA6C56-E99E-4DB0-8506-6C9CCD1E315A}" type="slidenum"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3</a:t>
            </a:fld>
            <a:endParaRPr lang="de-DE" altLang="de-DE" sz="80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1270" name="Fußzeilenplatzhalt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519113" indent="-519113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t>©  2013  UNIVERSITÄT ROSTOCK  | Fakultät für Informatik und Elektrotechnik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395288" y="1312863"/>
            <a:ext cx="8118475" cy="387350"/>
          </a:xfrm>
        </p:spPr>
        <p:txBody>
          <a:bodyPr/>
          <a:lstStyle/>
          <a:p>
            <a:r>
              <a:rPr lang="en-US" altLang="de-DE" dirty="0" smtClean="0"/>
              <a:t>Facts to </a:t>
            </a:r>
            <a:r>
              <a:rPr lang="en-US" altLang="de-DE" dirty="0" smtClean="0"/>
              <a:t>present 2/3</a:t>
            </a:r>
            <a:endParaRPr lang="de-DE" alt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395288" y="1700213"/>
            <a:ext cx="4500562" cy="48609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dirty="0" smtClean="0"/>
          </a:p>
          <a:p>
            <a:pPr marL="381000" indent="-381000">
              <a:defRPr/>
            </a:pPr>
            <a:r>
              <a:rPr lang="en-US" altLang="de-DE" b="1" dirty="0"/>
              <a:t>Figures to be given (with units</a:t>
            </a:r>
            <a:r>
              <a:rPr lang="en-US" altLang="de-DE" b="1" dirty="0" smtClean="0"/>
              <a:t>):</a:t>
            </a:r>
          </a:p>
          <a:p>
            <a:pPr marL="381000" indent="-381000">
              <a:buFontTx/>
              <a:buChar char="•"/>
              <a:defRPr/>
            </a:pPr>
            <a:endParaRPr lang="en-US" altLang="de-DE" sz="1800" dirty="0"/>
          </a:p>
          <a:p>
            <a:pPr marL="381000" indent="-381000">
              <a:buFontTx/>
              <a:buChar char="•"/>
              <a:defRPr/>
            </a:pPr>
            <a:r>
              <a:rPr lang="en-US" altLang="de-DE" dirty="0" smtClean="0"/>
              <a:t>Frequency </a:t>
            </a:r>
            <a:r>
              <a:rPr lang="en-US" altLang="de-DE" dirty="0" smtClean="0"/>
              <a:t>response</a:t>
            </a:r>
            <a:endParaRPr lang="en-US" altLang="de-DE" dirty="0"/>
          </a:p>
          <a:p>
            <a:pPr marL="381000" indent="-381000">
              <a:buFontTx/>
              <a:buChar char="•"/>
              <a:defRPr/>
            </a:pPr>
            <a:r>
              <a:rPr lang="en-US" altLang="de-DE" dirty="0"/>
              <a:t>Pipeline </a:t>
            </a:r>
            <a:r>
              <a:rPr lang="en-US" altLang="de-DE" dirty="0" smtClean="0"/>
              <a:t>depth</a:t>
            </a:r>
            <a:endParaRPr lang="en-US" altLang="de-DE" dirty="0"/>
          </a:p>
          <a:p>
            <a:pPr marL="381000" indent="-381000">
              <a:buFontTx/>
              <a:buChar char="•"/>
              <a:defRPr/>
            </a:pPr>
            <a:r>
              <a:rPr lang="en-US" altLang="de-DE" dirty="0"/>
              <a:t>Area</a:t>
            </a:r>
          </a:p>
          <a:p>
            <a:pPr marL="381000" indent="-381000">
              <a:buFontTx/>
              <a:buChar char="•"/>
              <a:defRPr/>
            </a:pPr>
            <a:r>
              <a:rPr lang="en-US" altLang="de-DE" dirty="0"/>
              <a:t>Power</a:t>
            </a:r>
          </a:p>
          <a:p>
            <a:pPr marL="381000" indent="-381000">
              <a:buFontTx/>
              <a:buChar char="•"/>
              <a:defRPr/>
            </a:pPr>
            <a:r>
              <a:rPr lang="en-US" altLang="de-DE" dirty="0"/>
              <a:t>All other important facts you consider important (e.g. # of logic blocks, registers …)</a:t>
            </a:r>
          </a:p>
        </p:txBody>
      </p:sp>
      <p:sp>
        <p:nvSpPr>
          <p:cNvPr id="12292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951665C-279B-41AC-A90D-B505CE304853}" type="datetime1"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22.11.2017</a:t>
            </a:fld>
            <a:endParaRPr lang="de-DE" altLang="de-DE" sz="80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293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AF1D5EA-ECD8-45EB-8A20-101A1966DA41}" type="slidenum"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4</a:t>
            </a:fld>
            <a:endParaRPr lang="de-DE" altLang="de-DE" sz="80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294" name="Fußzeilenplatzhalt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519113" indent="-519113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t>©  2013  UNIVERSITÄT ROSTOCK  | Fakultät für Informatik und Elektrotechnik</a:t>
            </a:r>
          </a:p>
        </p:txBody>
      </p:sp>
      <p:pic>
        <p:nvPicPr>
          <p:cNvPr id="12295" name="ta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365250"/>
            <a:ext cx="34559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821113"/>
            <a:ext cx="345598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395288" y="1312863"/>
            <a:ext cx="8118475" cy="387350"/>
          </a:xfrm>
        </p:spPr>
        <p:txBody>
          <a:bodyPr/>
          <a:lstStyle/>
          <a:p>
            <a:r>
              <a:rPr lang="en-US" altLang="de-DE" dirty="0" smtClean="0"/>
              <a:t>Facts to </a:t>
            </a:r>
            <a:r>
              <a:rPr lang="en-US" altLang="de-DE" dirty="0" smtClean="0"/>
              <a:t>present 3/3</a:t>
            </a:r>
            <a:endParaRPr lang="de-DE" altLang="de-DE" dirty="0" smtClean="0"/>
          </a:p>
        </p:txBody>
      </p:sp>
      <p:sp>
        <p:nvSpPr>
          <p:cNvPr id="12292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951665C-279B-41AC-A90D-B505CE304853}" type="datetime1"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22.11.2017</a:t>
            </a:fld>
            <a:endParaRPr lang="de-DE" altLang="de-DE" sz="80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293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AF1D5EA-ECD8-45EB-8A20-101A1966DA41}" type="slidenum"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5</a:t>
            </a:fld>
            <a:endParaRPr lang="de-DE" altLang="de-DE" sz="80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294" name="Fußzeilenplatzhalt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519113" indent="-519113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t>©  2013  UNIVERSITÄT ROSTOCK  | Fakultät für Informatik und Elektrotechnik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36" y="1718736"/>
            <a:ext cx="6096000" cy="4572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>
          <a:xfrm>
            <a:off x="395536" y="1664804"/>
            <a:ext cx="8100763" cy="486054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57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395288" y="1312863"/>
            <a:ext cx="8118475" cy="387350"/>
          </a:xfrm>
        </p:spPr>
        <p:txBody>
          <a:bodyPr/>
          <a:lstStyle/>
          <a:p>
            <a:r>
              <a:rPr lang="en-US" altLang="de-DE" smtClean="0"/>
              <a:t>Flow for the presentation</a:t>
            </a:r>
            <a:endParaRPr lang="de-DE" altLang="de-DE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395288" y="1700213"/>
            <a:ext cx="8118475" cy="48609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dirty="0" smtClean="0"/>
          </a:p>
          <a:p>
            <a:pPr marL="381000" indent="-381000">
              <a:defRPr/>
            </a:pPr>
            <a:r>
              <a:rPr lang="en-US" altLang="de-DE" dirty="0"/>
              <a:t>Recommended flow for reasoning:</a:t>
            </a:r>
          </a:p>
          <a:p>
            <a:pPr marL="381000" indent="-381000">
              <a:buFontTx/>
              <a:buChar char="•"/>
              <a:defRPr/>
            </a:pPr>
            <a:endParaRPr lang="en-US" altLang="de-DE" sz="1400" dirty="0"/>
          </a:p>
          <a:p>
            <a:pPr marL="381000" indent="-381000">
              <a:buFontTx/>
              <a:buAutoNum type="arabicPeriod"/>
              <a:defRPr/>
            </a:pPr>
            <a:r>
              <a:rPr lang="en-US" altLang="de-DE" dirty="0"/>
              <a:t>Observations: What do/did you observe in your design?</a:t>
            </a:r>
          </a:p>
          <a:p>
            <a:pPr marL="800100" lvl="1" indent="-342900">
              <a:buFontTx/>
              <a:buChar char="–"/>
              <a:defRPr/>
            </a:pPr>
            <a:r>
              <a:rPr lang="en-US" altLang="de-DE" sz="1800" dirty="0"/>
              <a:t>Problems, drawbacks, potential enhancements </a:t>
            </a:r>
            <a:r>
              <a:rPr lang="en-US" altLang="de-DE" sz="1800" dirty="0" smtClean="0"/>
              <a:t>…</a:t>
            </a:r>
            <a:endParaRPr lang="en-US" altLang="de-DE" dirty="0"/>
          </a:p>
          <a:p>
            <a:pPr marL="381000" indent="-381000">
              <a:buFontTx/>
              <a:buAutoNum type="arabicPeriod"/>
              <a:defRPr/>
            </a:pPr>
            <a:r>
              <a:rPr lang="en-US" altLang="de-DE" dirty="0"/>
              <a:t>Do your observations leave room for optimizations?</a:t>
            </a:r>
          </a:p>
          <a:p>
            <a:pPr marL="800100" lvl="1" indent="-342900">
              <a:buFontTx/>
              <a:buChar char="–"/>
              <a:defRPr/>
            </a:pPr>
            <a:r>
              <a:rPr lang="en-US" altLang="de-DE" sz="1800" dirty="0"/>
              <a:t>What do you expect to change?</a:t>
            </a:r>
          </a:p>
          <a:p>
            <a:pPr marL="800100" lvl="1" indent="-342900">
              <a:buFontTx/>
              <a:buChar char="–"/>
              <a:defRPr/>
            </a:pPr>
            <a:r>
              <a:rPr lang="en-US" altLang="de-DE" sz="1800" dirty="0"/>
              <a:t>What does theory promise</a:t>
            </a:r>
            <a:r>
              <a:rPr lang="en-US" altLang="de-DE" sz="1800" dirty="0" smtClean="0"/>
              <a:t>?</a:t>
            </a:r>
            <a:endParaRPr lang="en-US" altLang="de-DE" dirty="0"/>
          </a:p>
          <a:p>
            <a:pPr marL="381000" indent="-381000">
              <a:buFontTx/>
              <a:buAutoNum type="arabicPeriod"/>
              <a:defRPr/>
            </a:pPr>
            <a:r>
              <a:rPr lang="en-US" altLang="de-DE" dirty="0"/>
              <a:t>Present and discuss results of the implemented optimizations</a:t>
            </a:r>
          </a:p>
          <a:p>
            <a:pPr marL="800100" lvl="1" indent="-342900">
              <a:buFontTx/>
              <a:buChar char="–"/>
              <a:defRPr/>
            </a:pPr>
            <a:r>
              <a:rPr lang="en-US" altLang="de-DE" sz="1800" dirty="0"/>
              <a:t>Conclude based on your results (e.g. approach was reasonable, unsuccessful</a:t>
            </a:r>
            <a:r>
              <a:rPr lang="en-US" altLang="de-DE" sz="1800" dirty="0" smtClean="0"/>
              <a:t>)</a:t>
            </a:r>
            <a:endParaRPr lang="en-US" altLang="de-DE" dirty="0"/>
          </a:p>
          <a:p>
            <a:pPr marL="381000" indent="-381000">
              <a:buFontTx/>
              <a:buAutoNum type="arabicPeriod"/>
              <a:defRPr/>
            </a:pPr>
            <a:r>
              <a:rPr lang="en-US" altLang="de-DE" dirty="0"/>
              <a:t>Outlook on next steps/optimizations</a:t>
            </a:r>
          </a:p>
          <a:p>
            <a:pPr marL="800100" lvl="1" indent="-342900">
              <a:buFontTx/>
              <a:buChar char="–"/>
              <a:defRPr/>
            </a:pPr>
            <a:r>
              <a:rPr lang="en-US" altLang="de-DE" sz="1800" dirty="0"/>
              <a:t>Is there room for further optimization? Why? What do you plan to do?</a:t>
            </a:r>
          </a:p>
        </p:txBody>
      </p:sp>
      <p:sp>
        <p:nvSpPr>
          <p:cNvPr id="13316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E228995-794B-481D-9376-A64222EC0EE8}" type="datetime1"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22.11.2017</a:t>
            </a:fld>
            <a:endParaRPr lang="de-DE" altLang="de-DE" sz="80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44332CE-F071-44DE-AFE4-E05777DFDDC4}" type="slidenum"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6</a:t>
            </a:fld>
            <a:endParaRPr lang="de-DE" altLang="de-DE" sz="80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318" name="Fußzeilenplatzhalt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519113" indent="-519113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de-DE" altLang="de-DE" sz="800" smtClean="0">
                <a:solidFill>
                  <a:srgbClr val="FFFFFF"/>
                </a:solidFill>
                <a:latin typeface="Verdana" panose="020B0604030504040204" pitchFamily="34" charset="0"/>
              </a:rPr>
              <a:t>©  2013  UNIVERSITÄT ROSTOCK  | Fakultät für Informatik und Elektrotechnik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ät">
  <a:themeElements>
    <a:clrScheme name="Uniblau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A99"/>
      </a:accent1>
      <a:accent2>
        <a:srgbClr val="1957A0"/>
      </a:accent2>
      <a:accent3>
        <a:srgbClr val="4066AA"/>
      </a:accent3>
      <a:accent4>
        <a:srgbClr val="5C77B4"/>
      </a:accent4>
      <a:accent5>
        <a:srgbClr val="7588BF"/>
      </a:accent5>
      <a:accent6>
        <a:srgbClr val="8E9AC9"/>
      </a:accent6>
      <a:hlink>
        <a:srgbClr val="A5AED5"/>
      </a:hlink>
      <a:folHlink>
        <a:srgbClr val="BCC3E0"/>
      </a:folHlink>
    </a:clrScheme>
    <a:fontScheme name="Benutzerdefiniert 1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hr viel Text">
  <a:themeElements>
    <a:clrScheme name="Universitä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A99"/>
      </a:accent1>
      <a:accent2>
        <a:srgbClr val="1957A0"/>
      </a:accent2>
      <a:accent3>
        <a:srgbClr val="4066AA"/>
      </a:accent3>
      <a:accent4>
        <a:srgbClr val="5C77B4"/>
      </a:accent4>
      <a:accent5>
        <a:srgbClr val="7588BF"/>
      </a:accent5>
      <a:accent6>
        <a:srgbClr val="8E9AC9"/>
      </a:accent6>
      <a:hlink>
        <a:srgbClr val="A5AED5"/>
      </a:hlink>
      <a:folHlink>
        <a:srgbClr val="BCC3E0"/>
      </a:folHlink>
    </a:clrScheme>
    <a:fontScheme name="Benutzerdefiniert 1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305</Words>
  <Application>Microsoft Office PowerPoint</Application>
  <PresentationFormat>Bildschirmpräsentation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Verdana</vt:lpstr>
      <vt:lpstr>Arial</vt:lpstr>
      <vt:lpstr>Arial Narrow</vt:lpstr>
      <vt:lpstr>Wingdings</vt:lpstr>
      <vt:lpstr>Symbol</vt:lpstr>
      <vt:lpstr>Courier New</vt:lpstr>
      <vt:lpstr>Wingdings 3</vt:lpstr>
      <vt:lpstr>Times New Roman</vt:lpstr>
      <vt:lpstr>Universität</vt:lpstr>
      <vt:lpstr>1_sehr viel Text</vt:lpstr>
      <vt:lpstr>  Course and contest  Full Name     </vt:lpstr>
      <vt:lpstr>Aim of the course</vt:lpstr>
      <vt:lpstr>Facts to present 1/3</vt:lpstr>
      <vt:lpstr>Facts to present 2/3</vt:lpstr>
      <vt:lpstr>Facts to present 3/3</vt:lpstr>
      <vt:lpstr>Flow for the presentation</vt:lpstr>
    </vt:vector>
  </TitlesOfParts>
  <Company>URZ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Hannes Raddatz</cp:lastModifiedBy>
  <cp:revision>1599</cp:revision>
  <cp:lastPrinted>2013-10-27T19:09:54Z</cp:lastPrinted>
  <dcterms:created xsi:type="dcterms:W3CDTF">2009-05-15T06:28:25Z</dcterms:created>
  <dcterms:modified xsi:type="dcterms:W3CDTF">2017-11-22T13:00:32Z</dcterms:modified>
</cp:coreProperties>
</file>